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14" y="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5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【開場發言】歡迎大家來到世新大學圓桌播客直播間設備體驗站。今天我們將針對現場的 8 款核心影音器材，逐一講解操作實務與設定技巧。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【講解重點】SONY A74 是目前訪談直播的核心主機。特別提醒學員，曝光設定要先固定快門速度，再透過光圈控管景深，最後用 ISO 補足光線。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【講解重點】ZV-E1 適合新手與機動機位，請提醒學員多機作業時必須統一 Picture Profile 與白平衡色溫。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【講解重點】CANON R6 適合擔任側拍與中景紀錄機位。提醒學員即便有強效防手震，架設三腳架依然是長節目拍攝的最高標準。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【講解重點】強調『構圖-對焦-錄影』這三步驟口訣，讓學員在操作 CANON R7 時建立標準拍攝習慣。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【講解重點】聲音是播客的生命。ZOOM H6 的核心是 Gain 值設定與耳機監聽。提醒學員 -12dB 是最完美的黃金安全線。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【講解重點】現場可做對比演示：先用相機內建收音講一句話，再接上 RODE VideoMic GO 講一句話，讓學員親耳體驗指向性優勢。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【講解重點】PT2C 管燈是塑造圓桌播客氣氛神將。提醒學員輪廓光 (Rim Light) 能立即提升影片視覺質感。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【講解重點】讓學員現場觀察加裝與未加裝柔光罩的受訪者臉部光影差異，感受硬光與柔光的視覺質感。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【結尾結語】感謝大家的參與！安全第一，祝大家的影音節目製作順利！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B55915D2-8455-4922-8399-6DC3723BF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29899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731520" y="731520"/>
            <a:ext cx="10728655" cy="5394960"/>
          </a:xfrm>
          <a:prstGeom prst="roundRect">
            <a:avLst/>
          </a:prstGeom>
          <a:solidFill>
            <a:srgbClr val="1E293B">
              <a:alpha val="64000"/>
            </a:srgbClr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88720" y="1280160"/>
            <a:ext cx="9814255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D97706"/>
                </a:solidFill>
                <a:latin typeface="Microsoft JhengHei"/>
              </a:defRPr>
            </a:pPr>
            <a:r>
              <a:t>世新大學圓桌播客直播間</a:t>
            </a:r>
          </a:p>
          <a:p>
            <a:pPr>
              <a:spcAft>
                <a:spcPts val="1600"/>
              </a:spcAft>
              <a:defRPr sz="3200" b="1">
                <a:solidFill>
                  <a:srgbClr val="FFFFFF"/>
                </a:solidFill>
                <a:latin typeface="Microsoft JhengHei"/>
              </a:defRPr>
            </a:pPr>
            <a:r>
              <a:t>影音設備體驗站：基礎器材操作與實務指南</a:t>
            </a:r>
          </a:p>
          <a:p>
            <a:pPr>
              <a:defRPr sz="1500">
                <a:solidFill>
                  <a:srgbClr val="94A3B8"/>
                </a:solidFill>
                <a:latin typeface="Microsoft JhengHei"/>
              </a:defRPr>
            </a:pPr>
            <a:r>
              <a:t>涵蓋攝影相機、燈光佈置、多軌收音三大範疇｜掌握專業直播與 Podcast 製作心法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88720" y="4389120"/>
            <a:ext cx="3154680" cy="777240"/>
          </a:xfrm>
          <a:prstGeom prst="round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>
              <a:defRPr sz="1100" b="1">
                <a:solidFill>
                  <a:srgbClr val="E2E8F0"/>
                </a:solidFill>
                <a:latin typeface="Microsoft JhengHei"/>
              </a:defRPr>
            </a:pPr>
            <a:r>
              <a:t>攝影相機：SONY A74 / ZV-E1 / CANON R6 / R7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17136" y="4389120"/>
            <a:ext cx="3154680" cy="777240"/>
          </a:xfrm>
          <a:prstGeom prst="round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>
              <a:defRPr sz="1100" b="1">
                <a:solidFill>
                  <a:srgbClr val="E2E8F0"/>
                </a:solidFill>
                <a:latin typeface="Microsoft JhengHei"/>
              </a:defRPr>
            </a:pPr>
            <a:r>
              <a:t>錄音系統：ZOOM H6 / RODE VIDEOMIC GO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45552" y="4389120"/>
            <a:ext cx="3154680" cy="777240"/>
          </a:xfrm>
          <a:prstGeom prst="round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ctr">
              <a:defRPr sz="1100" b="1">
                <a:solidFill>
                  <a:srgbClr val="E2E8F0"/>
                </a:solidFill>
                <a:latin typeface="Microsoft JhengHei"/>
              </a:defRPr>
            </a:pPr>
            <a:r>
              <a:t>燈光設備：AMARAN PT2C / AMARAN 200X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SONY A7 IV (A74) 擔綱主機位：掌控曝光三要素打造專業訪談畫面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800"/>
              </a:spcAft>
              <a:defRPr sz="1700" b="1">
                <a:solidFill>
                  <a:srgbClr val="2563EB"/>
                </a:solidFill>
                <a:latin typeface="Microsoft JhengHei"/>
              </a:defRPr>
            </a:pPr>
            <a:r>
              <a:rPr dirty="0"/>
              <a:t>01. </a:t>
            </a:r>
            <a:r>
              <a:rPr dirty="0" err="1"/>
              <a:t>曝光三要素調校</a:t>
            </a:r>
            <a:endParaRPr dirty="0"/>
          </a:p>
          <a:p>
            <a:pPr>
              <a:spcAft>
                <a:spcPts val="1200"/>
              </a:spcAft>
              <a:defRPr sz="1300" b="1">
                <a:solidFill>
                  <a:srgbClr val="1E293B"/>
                </a:solidFill>
                <a:latin typeface="Microsoft JhengHei"/>
              </a:defRPr>
            </a:pPr>
            <a:r>
              <a:rPr dirty="0" err="1"/>
              <a:t>光圈</a:t>
            </a:r>
            <a:r>
              <a:rPr dirty="0"/>
              <a:t> (Aperture)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rPr dirty="0" err="1"/>
              <a:t>調大光圈</a:t>
            </a:r>
            <a:r>
              <a:rPr dirty="0"/>
              <a:t> (如 f/2.8) </a:t>
            </a:r>
            <a:r>
              <a:rPr dirty="0" err="1"/>
              <a:t>增加進光量，獲得優美的人像背景虛化（淺景深</a:t>
            </a:r>
            <a:r>
              <a:rPr dirty="0"/>
              <a:t>），</a:t>
            </a:r>
            <a:r>
              <a:rPr dirty="0" err="1"/>
              <a:t>突顯受訪主體與人物焦點</a:t>
            </a:r>
            <a:r>
              <a:rPr dirty="0"/>
              <a:t>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800"/>
              </a:spcAft>
              <a:defRPr sz="1700" b="1">
                <a:solidFill>
                  <a:srgbClr val="2563EB"/>
                </a:solidFill>
                <a:latin typeface="Microsoft JhengHei"/>
              </a:defRPr>
            </a:pPr>
            <a:r>
              <a:t>02. 快門與感光度</a:t>
            </a:r>
          </a:p>
          <a:p>
            <a:pPr>
              <a:spcAft>
                <a:spcPts val="1200"/>
              </a:spcAft>
              <a:defRPr sz="1300" b="1">
                <a:solidFill>
                  <a:srgbClr val="1E293B"/>
                </a:solidFill>
                <a:latin typeface="Microsoft JhengHei"/>
              </a:defRPr>
            </a:pPr>
            <a:r>
              <a:t>快門 (1/50s) &amp; ISO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錄影快門宜維持在影格率兩倍（24/30fps 設 1/50s 或 1/60s），再透過 ISO 調整整體畫面明暗。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800"/>
              </a:spcAft>
              <a:defRPr sz="1700" b="1">
                <a:solidFill>
                  <a:srgbClr val="2563EB"/>
                </a:solidFill>
                <a:latin typeface="Microsoft JhengHei"/>
              </a:defRPr>
            </a:pPr>
            <a:r>
              <a:t>03. 播客主機位應用</a:t>
            </a:r>
          </a:p>
          <a:p>
            <a:pPr>
              <a:spcAft>
                <a:spcPts val="1200"/>
              </a:spcAft>
              <a:defRPr sz="1300" b="1">
                <a:solidFill>
                  <a:srgbClr val="1E293B"/>
                </a:solidFill>
                <a:latin typeface="Microsoft JhengHei"/>
              </a:defRPr>
            </a:pPr>
            <a:r>
              <a:t>主畫面定位構圖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作為圓桌訪談的核心主畫面，建議設定中景 (Medium Shot)，精準紀錄主持人與來賓的表情互動與肢體語言。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SONY ZV-E1 輕量化全片幅：一鍵切換背景虛化與機動直播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rtlCol="0" anchor="t"/>
          <a:lstStyle/>
          <a:p>
            <a:pPr algn="ctr">
              <a:spcAft>
                <a:spcPts val="1400"/>
              </a:spcAft>
              <a:defRPr sz="1800" b="1">
                <a:solidFill>
                  <a:srgbClr val="1E293B"/>
                </a:solidFill>
                <a:latin typeface="Microsoft JhengHei"/>
              </a:defRPr>
            </a:pPr>
            <a:r>
              <a:t>機身核心功能與快捷操作</a:t>
            </a:r>
          </a:p>
          <a:p>
            <a:pPr>
              <a:spcAft>
                <a:spcPts val="300"/>
              </a:spcAft>
              <a:defRPr sz="1300" b="1">
                <a:solidFill>
                  <a:srgbClr val="2563EB"/>
                </a:solidFill>
                <a:latin typeface="Microsoft JhengHei"/>
              </a:defRPr>
            </a:pPr>
            <a:r>
              <a:t>• 一鍵切換背景模糊 (Bokeh Switch)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無需手動計算光圈值，按鈕即可自動開大光圈，直覺創造人像背景分離感。</a:t>
            </a:r>
          </a:p>
          <a:p>
            <a:pPr>
              <a:spcAft>
                <a:spcPts val="300"/>
              </a:spcAft>
              <a:defRPr sz="1300" b="1">
                <a:solidFill>
                  <a:srgbClr val="2563EB"/>
                </a:solidFill>
                <a:latin typeface="Microsoft JhengHei"/>
              </a:defRPr>
            </a:pPr>
            <a:r>
              <a:t>• 自動景深控管 (Product Showcase)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當手拿道具或產品展示時，AI 自動對焦能快速切換焦點，非常適合直播開箱。</a:t>
            </a:r>
          </a:p>
          <a:p>
            <a:pPr>
              <a:spcAft>
                <a:spcPts val="300"/>
              </a:spcAft>
              <a:defRPr sz="1300" b="1">
                <a:solidFill>
                  <a:srgbClr val="2563EB"/>
                </a:solidFill>
                <a:latin typeface="Microsoft JhengHei"/>
              </a:defRPr>
            </a:pPr>
            <a:r>
              <a:t>• 白平衡 (White Balance) 設定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現場手動校正 K 值或使用灰卡預設，確保與主機 A74 呈現一致的膚色與色溫。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Ins="320040" rtlCol="0" anchor="t"/>
          <a:lstStyle/>
          <a:p>
            <a:pPr algn="ctr">
              <a:spcAft>
                <a:spcPts val="1400"/>
              </a:spcAft>
              <a:defRPr sz="1800" b="1">
                <a:solidFill>
                  <a:srgbClr val="1E293B"/>
                </a:solidFill>
                <a:latin typeface="Microsoft JhengHei"/>
              </a:defRPr>
            </a:pPr>
            <a:r>
              <a:t>播客直播間實物定位</a:t>
            </a:r>
          </a:p>
          <a:p>
            <a:pPr>
              <a:spcAft>
                <a:spcPts val="300"/>
              </a:spcAft>
              <a:defRPr sz="1300" b="1">
                <a:solidFill>
                  <a:srgbClr val="D97706"/>
                </a:solidFill>
                <a:latin typeface="Microsoft JhengHei"/>
              </a:defRPr>
            </a:pPr>
            <a:r>
              <a:t>✔ 副機位／側鏡頭 (B-Cam)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作為圓桌播客的特寫機位，紀錄主持人或單一受訪者的表情特寫。</a:t>
            </a:r>
          </a:p>
          <a:p>
            <a:pPr>
              <a:spcAft>
                <a:spcPts val="300"/>
              </a:spcAft>
              <a:defRPr sz="1300" b="1">
                <a:solidFill>
                  <a:srgbClr val="D97706"/>
                </a:solidFill>
                <a:latin typeface="Microsoft JhengHei"/>
              </a:defRPr>
            </a:pPr>
            <a:r>
              <a:t>✔ 移動式機動拍攝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憑藉全片幅輕量化優勢，可搭配手持單軸手持棒進行現場側拍紀錄。</a:t>
            </a:r>
          </a:p>
          <a:p>
            <a:pPr>
              <a:spcAft>
                <a:spcPts val="300"/>
              </a:spcAft>
              <a:defRPr sz="1300" b="1">
                <a:solidFill>
                  <a:srgbClr val="D97706"/>
                </a:solidFill>
                <a:latin typeface="Microsoft JhengHei"/>
              </a:defRPr>
            </a:pPr>
            <a:r>
              <a:t>✔ 多機色溫匹配技巧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設定為與 A74 相同的 Picture Profile (如 S-Cinetone)，大幅減少後製調色時間。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CANON EOS R6 穩定動態紀錄：善用機身防手震與三腳架固定畫面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155448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28600" rtlCol="0" anchor="t"/>
          <a:lstStyle/>
          <a:p>
            <a:pPr algn="ctr">
              <a:spcAft>
                <a:spcPts val="400"/>
              </a:spcAft>
              <a:defRPr sz="1900" b="1">
                <a:solidFill>
                  <a:srgbClr val="FFFFFF"/>
                </a:solidFill>
                <a:latin typeface="Microsoft JhengHei"/>
              </a:defRPr>
            </a:pPr>
            <a:r>
              <a:t>強效 IBIS 機身防手震 ＋ 三腳架雙重穩定機制</a:t>
            </a:r>
          </a:p>
          <a:p>
            <a:pPr>
              <a:defRPr sz="1200">
                <a:solidFill>
                  <a:srgbClr val="94A3B8"/>
                </a:solidFill>
                <a:latin typeface="Microsoft JhengHei"/>
              </a:defRPr>
            </a:pPr>
            <a:r>
              <a:t>具備最高 8 級機身防手震補償，在手持運鏡或定點三腳架拍攝時，皆能維持極度平穩的畫面品質。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383280"/>
            <a:ext cx="521208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t"/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t>低光源拍攝與 ISO 控管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全片幅感光元件擁有優異的高感光度表現。</a:t>
            </a:r>
            <a:br/>
            <a:r>
              <a:t>• 現場燈光不足時可安心提高 ISO 至 3200-6400，畫面雜訊抑制極佳，維持清澈暗部質感。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8095" y="3383280"/>
            <a:ext cx="521208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t"/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t>中景 (Medium Shot) 構圖實務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拍攝活動過程與嘉賓談話時，保持頭頂留白 (Headroom) 適中。</a:t>
            </a:r>
            <a:br/>
            <a:r>
              <a:t>• 搭配油壓三腳架平穩運鏡，確保長時間錄影畫面無震動感。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CANON EOS R7 外場採訪：遵循『構圖 - 對焦 - 錄影』標準流程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STEP 1</a:t>
            </a:r>
          </a:p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t>構圖調整 (Framing)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選擇合適焦段與拍攝角度，掌握三分法則，預留字幕與人像頭頂留白空間。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STEP 2</a:t>
            </a:r>
          </a:p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t>精準對焦 (Focusing)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啟用人眼/人臉追蹤對焦 (Eye Detection AF)，半按快門鎖定目標，確認對焦點清晰。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STEP 3</a:t>
            </a:r>
          </a:p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Microsoft JhengHei"/>
              </a:defRPr>
            </a:pPr>
            <a:r>
              <a:t>啟動錄影 (Recording)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按下 REC 鍵，透過螢幕紅框或錄影指示燈確認正式寫入記憶卡，並監聽音訊。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846320"/>
            <a:ext cx="10728655" cy="146304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28600" rtlCol="0" anchor="t"/>
          <a:lstStyle/>
          <a:p>
            <a:pPr algn="ctr">
              <a:spcAft>
                <a:spcPts val="400"/>
              </a:spcAft>
              <a:defRPr sz="1500" b="1">
                <a:solidFill>
                  <a:srgbClr val="2563EB"/>
                </a:solidFill>
                <a:latin typeface="Microsoft JhengHei"/>
              </a:defRPr>
            </a:pPr>
            <a:r>
              <a:t>💡 CANON R7 機型優勢：APS-C 高速望遠延伸與外場紀錄</a:t>
            </a:r>
          </a:p>
          <a:p>
            <a:pPr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t>APS-C 片幅具有 1.6 倍焦距延伸優勢，非常適合於活動現場遠距離側拍與快速流動採訪，兼具高連拍速度與清晰畫質。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ZOOM H6 多軌獨立收音：精確掌控 Gain 值與耳機即時監聽防破音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D97706"/>
                </a:solidFill>
                <a:latin typeface="Microsoft JhengHei"/>
              </a:defRPr>
            </a:pPr>
            <a:r>
              <a:t>音軌控制 01</a:t>
            </a:r>
          </a:p>
          <a:p>
            <a:pPr>
              <a:spcAft>
                <a:spcPts val="8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增益控制 (Gain)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輸入電平極致調校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將音量峰值控制在 -12dB 到 -6dB 綠色至黃色安全區間，嚴防音訊爆音破音 (Clipping)。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D97706"/>
                </a:solidFill>
                <a:latin typeface="Microsoft JhengHei"/>
              </a:defRPr>
            </a:pPr>
            <a:r>
              <a:t>音軌控制 02</a:t>
            </a:r>
          </a:p>
          <a:p>
            <a:pPr>
              <a:spcAft>
                <a:spcPts val="8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即時耳機監聽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戴上耳機確認訊號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錄音全程必須戴上監聽耳機，確認現場環境底噪、電磁干擾或衣服摩擦聲音。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400"/>
              </a:spcAft>
              <a:defRPr sz="1200" b="1">
                <a:solidFill>
                  <a:srgbClr val="D97706"/>
                </a:solidFill>
                <a:latin typeface="Microsoft JhengHei"/>
              </a:defRPr>
            </a:pPr>
            <a:r>
              <a:t>音軌控制 03</a:t>
            </a:r>
          </a:p>
          <a:p>
            <a:pPr>
              <a:spcAft>
                <a:spcPts val="8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多軌獨立錄製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多人 Podcast 必備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具備 4 組 XLR/TRS 獨立輸入，主持人與來賓音軌分離，便於後製單獨調整音量。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RODE VIDEOMIC GO 機頭收音：指向性構造顯著抑制環境雜音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tlCol="0" anchor="t"/>
          <a:lstStyle/>
          <a:p>
            <a:pPr algn="ctr">
              <a:spcAft>
                <a:spcPts val="1400"/>
              </a:spcAft>
              <a:defRPr sz="1800" b="1">
                <a:solidFill>
                  <a:srgbClr val="DC2626"/>
                </a:solidFill>
                <a:latin typeface="Microsoft JhengHei"/>
              </a:defRPr>
            </a:pPr>
            <a:r>
              <a:t>❌ 相機內建麥克風 (Omni)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全向性收音：會同時錄下四周的室內迴音與冷氣運轉聲。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距離衰減嚴重：離說話者超過 1 公尺音量即大幅銳減。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缺乏防震機制：對焦馬達聲與手持機身摩擦聲全被錄入。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tlCol="0" anchor="t"/>
          <a:lstStyle/>
          <a:p>
            <a:pPr algn="ctr">
              <a:spcAft>
                <a:spcPts val="1400"/>
              </a:spcAft>
              <a:defRPr sz="1800" b="1">
                <a:solidFill>
                  <a:srgbClr val="16A34A"/>
                </a:solidFill>
                <a:latin typeface="Microsoft JhengHei"/>
              </a:defRPr>
            </a:pPr>
            <a:r>
              <a:t>✔ RODE VIDEOMIC GO (Supercardioid)</a:t>
            </a:r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t>✔ 超指向性角度：專注鎖定前方說話者，大幅衰減兩側與後方雜音。</a:t>
            </a:r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t>✔ 即插即用 (Plug &amp; Play)：直接由相機 3.5mm 供電，無需擔心電池沒電。</a:t>
            </a:r>
          </a:p>
          <a:p>
            <a:pPr>
              <a:spcAft>
                <a:spcPts val="1200"/>
              </a:spcAft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t>✔ Rycote Lyre 專業避震架：有效阻隔物理晃動與機身操作噪音。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AMARAN PT2C 輪廓與氛圍燈：全彩 RGB 與色溫調控豐富視覺層次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tlCol="0" anchor="t"/>
          <a:lstStyle/>
          <a:p>
            <a:pPr algn="ctr">
              <a:spcAft>
                <a:spcPts val="1200"/>
              </a:spcAft>
              <a:defRPr sz="1800" b="1">
                <a:solidFill>
                  <a:srgbClr val="2563EB"/>
                </a:solidFill>
                <a:latin typeface="Microsoft JhengHei"/>
              </a:defRPr>
            </a:pPr>
            <a:r>
              <a:t>🎛 色溫與全彩 HSI 控制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• 雙色溫範圍 (2700K - 6500K)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可模擬溫暖黃光到冷白日光，隨節目氛圍隨意切換。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• 360° HSI 全彩調色盤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支援 36,000 種色彩調配，創造吸睛的品牌背景燈光。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• 內建像素特效 (Pixel FX)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提供警燈、閃電、霓虹等動態特效，適合創意影片拍攝。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320040" rtlCol="0" anchor="t"/>
          <a:lstStyle/>
          <a:p>
            <a:pPr algn="ctr">
              <a:spcAft>
                <a:spcPts val="1200"/>
              </a:spcAft>
              <a:defRPr sz="1800" b="1">
                <a:solidFill>
                  <a:srgbClr val="D97706"/>
                </a:solidFill>
                <a:latin typeface="Microsoft JhengHei"/>
              </a:defRPr>
            </a:pPr>
            <a:r>
              <a:t>💡 播客直播間架燈應用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✔ 輪廓光 (Rim Light) 勾勒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架設於受訪者後上方 45 度角，發絲與肩膀打亮，實現主體與背景分離。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✔ 背景氛圍管燈 (Background Light)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橫置或直立於背景牆面，為原本單調的直播間背景增添科技與專業感。</a:t>
            </a:r>
          </a:p>
          <a:p>
            <a:pPr>
              <a:spcAft>
                <a:spcPts val="200"/>
              </a:spcAft>
              <a:defRPr sz="1200" b="1">
                <a:solidFill>
                  <a:srgbClr val="1E293B"/>
                </a:solidFill>
                <a:latin typeface="Microsoft JhengHei"/>
              </a:defRPr>
            </a:pPr>
            <a:r>
              <a:t>✔ 磁吸與多孔固定</a:t>
            </a:r>
          </a:p>
          <a:p>
            <a:pPr>
              <a:spcAft>
                <a:spcPts val="1000"/>
              </a:spcAft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管燈背部具備磁吸與 3/4 螺孔，可靈活固定於直播間金屬架或燈架。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AMARAN 200X 人像主燈：搭配柔光罩將硬光轉為自然柔和光線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19" y="1563243"/>
            <a:ext cx="10728655" cy="182880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28600" rtlCol="0" anchor="t"/>
          <a:lstStyle/>
          <a:p>
            <a:pPr algn="ctr">
              <a:spcAft>
                <a:spcPts val="600"/>
              </a:spcAft>
              <a:defRPr sz="1900" b="1">
                <a:solidFill>
                  <a:srgbClr val="FFFFFF"/>
                </a:solidFill>
                <a:latin typeface="Microsoft JhengHei"/>
              </a:defRPr>
            </a:pPr>
            <a:r>
              <a:rPr dirty="0"/>
              <a:t>☀️ 體驗站主要照明：200W </a:t>
            </a:r>
            <a:r>
              <a:rPr dirty="0" err="1"/>
              <a:t>高功率雙色溫點光源聚光燈</a:t>
            </a:r>
            <a:endParaRPr dirty="0"/>
          </a:p>
          <a:p>
            <a:pPr>
              <a:defRPr sz="1200">
                <a:solidFill>
                  <a:srgbClr val="94A3B8"/>
                </a:solidFill>
                <a:latin typeface="Microsoft JhengHei"/>
              </a:defRPr>
            </a:pPr>
            <a:r>
              <a:rPr dirty="0" err="1"/>
              <a:t>作為圓桌訪談的核心主燈</a:t>
            </a:r>
            <a:r>
              <a:rPr dirty="0"/>
              <a:t> (Key Light)，</a:t>
            </a:r>
            <a:r>
              <a:rPr dirty="0" err="1"/>
              <a:t>具備</a:t>
            </a:r>
            <a:r>
              <a:rPr dirty="0"/>
              <a:t> 2700K - 6500K </a:t>
            </a:r>
            <a:r>
              <a:rPr dirty="0" err="1"/>
              <a:t>可調色溫與</a:t>
            </a:r>
            <a:r>
              <a:rPr dirty="0"/>
              <a:t> 200W </a:t>
            </a:r>
            <a:r>
              <a:rPr dirty="0" err="1"/>
              <a:t>超高輸出功率，奠定整體畫面的明亮與專業基調</a:t>
            </a:r>
            <a:r>
              <a:rPr dirty="0"/>
              <a:t>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657600"/>
            <a:ext cx="5212080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t"/>
          <a:lstStyle/>
          <a:p>
            <a:pPr algn="ctr">
              <a:spcAft>
                <a:spcPts val="600"/>
              </a:spcAft>
              <a:defRPr sz="1600" b="1">
                <a:solidFill>
                  <a:srgbClr val="DC2626"/>
                </a:solidFill>
                <a:latin typeface="Microsoft JhengHei"/>
              </a:defRPr>
            </a:pPr>
            <a:r>
              <a:t>裸燈直射（硬光 Hard Light）</a:t>
            </a:r>
          </a:p>
          <a:p>
            <a:pPr>
              <a:defRPr sz="1200">
                <a:solidFill>
                  <a:srgbClr val="64748B"/>
                </a:solidFill>
                <a:latin typeface="Microsoft JhengHei"/>
              </a:defRPr>
            </a:pPr>
            <a:r>
              <a:t>• 陰影邊緣極為銳利，人像面部容易產生強烈油光與明顯面部瑕疵。</a:t>
            </a:r>
            <a:br/>
            <a:r>
              <a:t>• 適合特殊戲劇效果，但不適合常態播客訪談。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8095" y="3657600"/>
            <a:ext cx="5212080" cy="2651760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t"/>
          <a:lstStyle/>
          <a:p>
            <a:pPr algn="ctr">
              <a:spcAft>
                <a:spcPts val="600"/>
              </a:spcAft>
              <a:defRPr sz="1600" b="1">
                <a:solidFill>
                  <a:srgbClr val="16A34A"/>
                </a:solidFill>
                <a:latin typeface="Microsoft JhengHei"/>
              </a:defRPr>
            </a:pPr>
            <a:r>
              <a:t>加裝柔光罩 (Softbox)（柔光 Soft Light）</a:t>
            </a:r>
          </a:p>
          <a:p>
            <a:pPr>
              <a:defRPr sz="1200">
                <a:solidFill>
                  <a:srgbClr val="1E293B"/>
                </a:solidFill>
                <a:latin typeface="Microsoft JhengHei"/>
              </a:defRPr>
            </a:pPr>
            <a:r>
              <a:t>• 經過雙層擴散布過濾，光線均勻擴散，陰影漸層自然柔和。</a:t>
            </a:r>
            <a:br/>
            <a:r>
              <a:t>• 完美修飾人像皮膚質感，是專業訪談直播必備打燈法。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Microsoft JhengHei"/>
              </a:defRPr>
            </a:pPr>
            <a:r>
              <a:t>世新大學圓桌播客影音設備體驗活動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728655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icrosoft JhengHei"/>
              </a:defRPr>
            </a:pPr>
            <a:r>
              <a:t>現場設備安全與流程管理：妥善固定線材與腳架確保播客順暢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6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⚠️ 現場安全規範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腳架與燈架固定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• 重型燈架 (AMARAN 200X) 必須加掛沙包防止傾倒。</a:t>
            </a:r>
            <a:br/>
            <a:r>
              <a:t>• 地面電源線與訊號線需用防絆壓線條膠帶貼平固定。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6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🎧 聲音與品質確認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試機與耳機監聽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• 開錄前必須進行 10 秒試錄，確認 Gain 值在安全區間。</a:t>
            </a:r>
            <a:br/>
            <a:r>
              <a:t>• 錄影全程耳機不離頭，即時排除異音。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20040" rIns="274320" rtlCol="0" anchor="t"/>
          <a:lstStyle/>
          <a:p>
            <a:pPr algn="ctr">
              <a:spcAft>
                <a:spcPts val="600"/>
              </a:spcAft>
              <a:defRPr sz="1700" b="1">
                <a:solidFill>
                  <a:srgbClr val="1E293B"/>
                </a:solidFill>
                <a:latin typeface="Microsoft JhengHei"/>
              </a:defRPr>
            </a:pPr>
            <a:r>
              <a:t>📅 資源延伸與借用</a:t>
            </a:r>
          </a:p>
          <a:p>
            <a:pPr>
              <a:spcAft>
                <a:spcPts val="1200"/>
              </a:spcAft>
              <a:defRPr sz="1200" b="1">
                <a:solidFill>
                  <a:srgbClr val="2563EB"/>
                </a:solidFill>
                <a:latin typeface="Microsoft JhengHei"/>
              </a:defRPr>
            </a:pPr>
            <a:r>
              <a:t>專業技能提升</a:t>
            </a:r>
          </a:p>
          <a:p>
            <a:pPr>
              <a:defRPr sz="1100">
                <a:solidFill>
                  <a:srgbClr val="64748B"/>
                </a:solidFill>
                <a:latin typeface="Microsoft JhengHei"/>
              </a:defRPr>
            </a:pPr>
            <a:r>
              <a:t>• 完成體驗活動後，鼓勵學員報名進階影音培訓課程。</a:t>
            </a:r>
            <a:br/>
            <a:r>
              <a:t>• 世新圓桌播客直播間設備借用流程簡介與申請指引。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758</Words>
  <Application>Microsoft Office PowerPoint</Application>
  <PresentationFormat>寬螢幕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Microsoft JhengHei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/>
  <cp:keywords/>
  <dc:description>generated using python-pptx</dc:description>
  <cp:lastModifiedBy>SHU</cp:lastModifiedBy>
  <cp:revision>2</cp:revision>
  <dcterms:created xsi:type="dcterms:W3CDTF">2013-01-27T09:14:16Z</dcterms:created>
  <dcterms:modified xsi:type="dcterms:W3CDTF">2026-09-29T08:05:37Z</dcterms:modified>
  <cp:category/>
</cp:coreProperties>
</file>